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73" r:id="rId3"/>
    <p:sldId id="264" r:id="rId4"/>
    <p:sldId id="272" r:id="rId5"/>
    <p:sldId id="274" r:id="rId6"/>
    <p:sldId id="271" r:id="rId7"/>
    <p:sldId id="257" r:id="rId8"/>
    <p:sldId id="262" r:id="rId9"/>
    <p:sldId id="260" r:id="rId10"/>
    <p:sldId id="263" r:id="rId11"/>
    <p:sldId id="268" r:id="rId12"/>
    <p:sldId id="258" r:id="rId13"/>
    <p:sldId id="261" r:id="rId14"/>
    <p:sldId id="265" r:id="rId15"/>
    <p:sldId id="269" r:id="rId16"/>
    <p:sldId id="259" r:id="rId17"/>
    <p:sldId id="270" r:id="rId18"/>
    <p:sldId id="266" r:id="rId19"/>
    <p:sldId id="267" r:id="rId20"/>
    <p:sldId id="275"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27" d="100"/>
          <a:sy n="127" d="100"/>
        </p:scale>
        <p:origin x="-1176"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interSettings" Target="printerSettings/printerSettings1.bin"/><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F18FDD4-6167-D14D-A7D8-53401327F907}" type="datetimeFigureOut">
              <a:rPr lang="en-US" smtClean="0"/>
              <a:t>08/12/2013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ADEC5A9-0A5D-A84A-8B6C-0351725A4A51}" type="slidenum">
              <a:rPr lang="en-US" smtClean="0"/>
              <a:t>‹#›</a:t>
            </a:fld>
            <a:endParaRPr lang="en-US"/>
          </a:p>
        </p:txBody>
      </p:sp>
    </p:spTree>
    <p:extLst>
      <p:ext uri="{BB962C8B-B14F-4D97-AF65-F5344CB8AC3E}">
        <p14:creationId xmlns:p14="http://schemas.microsoft.com/office/powerpoint/2010/main" val="394983234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 Id="rId3" Type="http://schemas.openxmlformats.org/officeDocument/2006/relationships/hyperlink" Target="http://stackoverflow.com/questions/333682/tdd-anti-patterns-catalogue%23339339"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 Id="rId3" Type="http://schemas.openxmlformats.org/officeDocument/2006/relationships/hyperlink" Target="http://en.wikipedia.org/wiki/God_object"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test that runs some set up code and then needs to 'wait' a specific amount of time before it can 'see' if the code under test functioned as expected. A </a:t>
            </a:r>
            <a:r>
              <a:rPr lang="en-US" dirty="0" err="1" smtClean="0"/>
              <a:t>testMethod</a:t>
            </a:r>
            <a:r>
              <a:rPr lang="en-US" dirty="0" smtClean="0"/>
              <a:t> that uses </a:t>
            </a:r>
            <a:r>
              <a:rPr lang="en-US" dirty="0" err="1" smtClean="0"/>
              <a:t>Thread.sleep</a:t>
            </a:r>
            <a:r>
              <a:rPr lang="en-US" dirty="0" smtClean="0"/>
              <a:t>() or equivalent is most certainly a "Wait and See" test.</a:t>
            </a:r>
            <a:endParaRPr lang="en-US" dirty="0"/>
          </a:p>
        </p:txBody>
      </p:sp>
      <p:sp>
        <p:nvSpPr>
          <p:cNvPr id="4" name="Slide Number Placeholder 3"/>
          <p:cNvSpPr>
            <a:spLocks noGrp="1"/>
          </p:cNvSpPr>
          <p:nvPr>
            <p:ph type="sldNum" sz="quarter" idx="10"/>
          </p:nvPr>
        </p:nvSpPr>
        <p:spPr/>
        <p:txBody>
          <a:bodyPr/>
          <a:lstStyle/>
          <a:p>
            <a:fld id="{1ADEC5A9-0A5D-A84A-8B6C-0351725A4A51}" type="slidenum">
              <a:rPr lang="en-US" smtClean="0"/>
              <a:t>5</a:t>
            </a:fld>
            <a:endParaRPr lang="en-US"/>
          </a:p>
        </p:txBody>
      </p:sp>
    </p:spTree>
    <p:extLst>
      <p:ext uri="{BB962C8B-B14F-4D97-AF65-F5344CB8AC3E}">
        <p14:creationId xmlns:p14="http://schemas.microsoft.com/office/powerpoint/2010/main" val="1171154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combination of several patterns, particularly </a:t>
            </a:r>
            <a:r>
              <a:rPr lang="en-US" b="1" dirty="0" err="1" smtClean="0"/>
              <a:t>TheFreeRide</a:t>
            </a:r>
            <a:r>
              <a:rPr lang="en-US" dirty="0" smtClean="0"/>
              <a:t> and </a:t>
            </a:r>
            <a:r>
              <a:rPr lang="en-US" b="1" dirty="0" err="1" smtClean="0"/>
              <a:t>TheGiant</a:t>
            </a:r>
            <a:r>
              <a:rPr lang="en-US" dirty="0" smtClean="0"/>
              <a:t>, a unit test that contains only one test method which tests the entire set of functionality an object has. A common indicator is that the test method is often the same as the unit test name, and contains multiple lines of setup and assertions.</a:t>
            </a:r>
            <a:endParaRPr lang="en-US" dirty="0"/>
          </a:p>
        </p:txBody>
      </p:sp>
      <p:sp>
        <p:nvSpPr>
          <p:cNvPr id="4" name="Slide Number Placeholder 3"/>
          <p:cNvSpPr>
            <a:spLocks noGrp="1"/>
          </p:cNvSpPr>
          <p:nvPr>
            <p:ph type="sldNum" sz="quarter" idx="10"/>
          </p:nvPr>
        </p:nvSpPr>
        <p:spPr/>
        <p:txBody>
          <a:bodyPr/>
          <a:lstStyle/>
          <a:p>
            <a:fld id="{1ADEC5A9-0A5D-A84A-8B6C-0351725A4A51}" type="slidenum">
              <a:rPr lang="en-US" smtClean="0"/>
              <a:t>14</a:t>
            </a:fld>
            <a:endParaRPr lang="en-US"/>
          </a:p>
        </p:txBody>
      </p:sp>
    </p:spTree>
    <p:extLst>
      <p:ext uri="{BB962C8B-B14F-4D97-AF65-F5344CB8AC3E}">
        <p14:creationId xmlns:p14="http://schemas.microsoft.com/office/powerpoint/2010/main" val="30252505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unit test that violates encapsulation in an effort to achieve 100% code coverage, but knows so much about what is going on in the object that any attempt to refactor will break the existing test and require any change to be reflected in the unit test.</a:t>
            </a:r>
            <a:endParaRPr lang="en-US" dirty="0"/>
          </a:p>
        </p:txBody>
      </p:sp>
      <p:sp>
        <p:nvSpPr>
          <p:cNvPr id="4" name="Slide Number Placeholder 3"/>
          <p:cNvSpPr>
            <a:spLocks noGrp="1"/>
          </p:cNvSpPr>
          <p:nvPr>
            <p:ph type="sldNum" sz="quarter" idx="10"/>
          </p:nvPr>
        </p:nvSpPr>
        <p:spPr/>
        <p:txBody>
          <a:bodyPr/>
          <a:lstStyle/>
          <a:p>
            <a:fld id="{1ADEC5A9-0A5D-A84A-8B6C-0351725A4A51}" type="slidenum">
              <a:rPr lang="en-US" smtClean="0"/>
              <a:t>15</a:t>
            </a:fld>
            <a:endParaRPr lang="en-US"/>
          </a:p>
        </p:txBody>
      </p:sp>
    </p:spTree>
    <p:extLst>
      <p:ext uri="{BB962C8B-B14F-4D97-AF65-F5344CB8AC3E}">
        <p14:creationId xmlns:p14="http://schemas.microsoft.com/office/powerpoint/2010/main" val="1177385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 unit test (or test suite) that clutters up the console with diagnostic messages, logging messages, and other miscellaneous chatter, even when tests are passing. Sometimes during test creation there was a desire to manually see output, but even though it’s no longer needed, it was left behind.</a:t>
            </a:r>
            <a:endParaRPr lang="en-US" dirty="0"/>
          </a:p>
        </p:txBody>
      </p:sp>
      <p:sp>
        <p:nvSpPr>
          <p:cNvPr id="4" name="Slide Number Placeholder 3"/>
          <p:cNvSpPr>
            <a:spLocks noGrp="1"/>
          </p:cNvSpPr>
          <p:nvPr>
            <p:ph type="sldNum" sz="quarter" idx="10"/>
          </p:nvPr>
        </p:nvSpPr>
        <p:spPr/>
        <p:txBody>
          <a:bodyPr/>
          <a:lstStyle/>
          <a:p>
            <a:fld id="{1ADEC5A9-0A5D-A84A-8B6C-0351725A4A51}" type="slidenum">
              <a:rPr lang="en-US" smtClean="0"/>
              <a:t>16</a:t>
            </a:fld>
            <a:endParaRPr lang="en-US"/>
          </a:p>
        </p:txBody>
      </p:sp>
    </p:spTree>
    <p:extLst>
      <p:ext uri="{BB962C8B-B14F-4D97-AF65-F5344CB8AC3E}">
        <p14:creationId xmlns:p14="http://schemas.microsoft.com/office/powerpoint/2010/main" val="36354838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unit test which catches exceptions and swallows the stack trace, sometimes replacing it with a less informative failure message, but sometimes even just logging (c.f. Loudmouth) and letting the test pass.</a:t>
            </a:r>
            <a:endParaRPr lang="en-US" dirty="0"/>
          </a:p>
        </p:txBody>
      </p:sp>
      <p:sp>
        <p:nvSpPr>
          <p:cNvPr id="4" name="Slide Number Placeholder 3"/>
          <p:cNvSpPr>
            <a:spLocks noGrp="1"/>
          </p:cNvSpPr>
          <p:nvPr>
            <p:ph type="sldNum" sz="quarter" idx="10"/>
          </p:nvPr>
        </p:nvSpPr>
        <p:spPr/>
        <p:txBody>
          <a:bodyPr/>
          <a:lstStyle/>
          <a:p>
            <a:fld id="{1ADEC5A9-0A5D-A84A-8B6C-0351725A4A51}" type="slidenum">
              <a:rPr lang="en-US" smtClean="0"/>
              <a:t>17</a:t>
            </a:fld>
            <a:endParaRPr lang="en-US"/>
          </a:p>
        </p:txBody>
      </p:sp>
    </p:spTree>
    <p:extLst>
      <p:ext uri="{BB962C8B-B14F-4D97-AF65-F5344CB8AC3E}">
        <p14:creationId xmlns:p14="http://schemas.microsoft.com/office/powerpoint/2010/main" val="28909139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test that, due to shared resources, can see the result data of another test, and may cause the test to fail even though the system under test is perfectly valid. This has been seen commonly in </a:t>
            </a:r>
            <a:r>
              <a:rPr lang="en-US" dirty="0" err="1" smtClean="0"/>
              <a:t>fitnesse</a:t>
            </a:r>
            <a:r>
              <a:rPr lang="en-US" dirty="0" smtClean="0"/>
              <a:t>, where the use of static member variables to hold collections aren’t properly cleaned after test execution, often popping up unexpectedly in other test runs. Also known as </a:t>
            </a:r>
            <a:r>
              <a:rPr lang="en-US" b="1" dirty="0" err="1" smtClean="0"/>
              <a:t>TheUninvitedGuests</a:t>
            </a:r>
            <a:endParaRPr lang="en-US" dirty="0"/>
          </a:p>
        </p:txBody>
      </p:sp>
      <p:sp>
        <p:nvSpPr>
          <p:cNvPr id="4" name="Slide Number Placeholder 3"/>
          <p:cNvSpPr>
            <a:spLocks noGrp="1"/>
          </p:cNvSpPr>
          <p:nvPr>
            <p:ph type="sldNum" sz="quarter" idx="10"/>
          </p:nvPr>
        </p:nvSpPr>
        <p:spPr/>
        <p:txBody>
          <a:bodyPr/>
          <a:lstStyle/>
          <a:p>
            <a:fld id="{1ADEC5A9-0A5D-A84A-8B6C-0351725A4A51}" type="slidenum">
              <a:rPr lang="en-US" smtClean="0"/>
              <a:t>18</a:t>
            </a:fld>
            <a:endParaRPr lang="en-US"/>
          </a:p>
        </p:txBody>
      </p:sp>
    </p:spTree>
    <p:extLst>
      <p:ext uri="{BB962C8B-B14F-4D97-AF65-F5344CB8AC3E}">
        <p14:creationId xmlns:p14="http://schemas.microsoft.com/office/powerpoint/2010/main" val="2446100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unit test which has lots of tests for minor (and presumably easy to test) side effects, but never tests the core desired behavior. Sometimes you may find this in database access related tests, where a method is called, then the test selects from the database and runs assertions against the result.</a:t>
            </a:r>
            <a:endParaRPr lang="en-US" dirty="0"/>
          </a:p>
        </p:txBody>
      </p:sp>
      <p:sp>
        <p:nvSpPr>
          <p:cNvPr id="4" name="Slide Number Placeholder 3"/>
          <p:cNvSpPr>
            <a:spLocks noGrp="1"/>
          </p:cNvSpPr>
          <p:nvPr>
            <p:ph type="sldNum" sz="quarter" idx="10"/>
          </p:nvPr>
        </p:nvSpPr>
        <p:spPr/>
        <p:txBody>
          <a:bodyPr/>
          <a:lstStyle/>
          <a:p>
            <a:fld id="{1ADEC5A9-0A5D-A84A-8B6C-0351725A4A51}" type="slidenum">
              <a:rPr lang="en-US" smtClean="0"/>
              <a:t>19</a:t>
            </a:fld>
            <a:endParaRPr lang="en-US"/>
          </a:p>
        </p:txBody>
      </p:sp>
    </p:spTree>
    <p:extLst>
      <p:ext uri="{BB962C8B-B14F-4D97-AF65-F5344CB8AC3E}">
        <p14:creationId xmlns:p14="http://schemas.microsoft.com/office/powerpoint/2010/main" val="656538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test that was written pass first rather than fail first. As an unfortunate side effect, the test case happens to always pass even though the test should fail.</a:t>
            </a:r>
            <a:endParaRPr lang="en-US" dirty="0"/>
          </a:p>
        </p:txBody>
      </p:sp>
      <p:sp>
        <p:nvSpPr>
          <p:cNvPr id="4" name="Slide Number Placeholder 3"/>
          <p:cNvSpPr>
            <a:spLocks noGrp="1"/>
          </p:cNvSpPr>
          <p:nvPr>
            <p:ph type="sldNum" sz="quarter" idx="10"/>
          </p:nvPr>
        </p:nvSpPr>
        <p:spPr/>
        <p:txBody>
          <a:bodyPr/>
          <a:lstStyle/>
          <a:p>
            <a:fld id="{1ADEC5A9-0A5D-A84A-8B6C-0351725A4A51}" type="slidenum">
              <a:rPr lang="en-US" smtClean="0"/>
              <a:t>6</a:t>
            </a:fld>
            <a:endParaRPr lang="en-US"/>
          </a:p>
        </p:txBody>
      </p:sp>
    </p:spTree>
    <p:extLst>
      <p:ext uri="{BB962C8B-B14F-4D97-AF65-F5344CB8AC3E}">
        <p14:creationId xmlns:p14="http://schemas.microsoft.com/office/powerpoint/2010/main" val="1342103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An entire unit test that passes all of the test cases it has and appears valid, but upon closer inspection it is discovered that it doesn’t really test the intended target at all.</a:t>
            </a:r>
            <a:endParaRPr lang="en-US" dirty="0"/>
          </a:p>
        </p:txBody>
      </p:sp>
      <p:sp>
        <p:nvSpPr>
          <p:cNvPr id="4" name="Slide Number Placeholder 3"/>
          <p:cNvSpPr>
            <a:spLocks noGrp="1"/>
          </p:cNvSpPr>
          <p:nvPr>
            <p:ph type="sldNum" sz="quarter" idx="10"/>
          </p:nvPr>
        </p:nvSpPr>
        <p:spPr/>
        <p:txBody>
          <a:bodyPr/>
          <a:lstStyle/>
          <a:p>
            <a:fld id="{1ADEC5A9-0A5D-A84A-8B6C-0351725A4A51}" type="slidenum">
              <a:rPr lang="en-US" smtClean="0"/>
              <a:t>7</a:t>
            </a:fld>
            <a:endParaRPr lang="en-US"/>
          </a:p>
        </p:txBody>
      </p:sp>
    </p:spTree>
    <p:extLst>
      <p:ext uri="{BB962C8B-B14F-4D97-AF65-F5344CB8AC3E}">
        <p14:creationId xmlns:p14="http://schemas.microsoft.com/office/powerpoint/2010/main" val="152508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Sometimes mocking can be good, and handy. But sometimes developers can lose themselves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in their effort to mock out what isn’t being tested. In this case, a unit test contains so many mocks, stubs, and/or fakes that the system under test isn’t even being tested at all, instead data returned from mocks is what is being tested.</a:t>
            </a:r>
          </a:p>
          <a:p>
            <a:endParaRPr lang="en-US" dirty="0"/>
          </a:p>
        </p:txBody>
      </p:sp>
      <p:sp>
        <p:nvSpPr>
          <p:cNvPr id="4" name="Slide Number Placeholder 3"/>
          <p:cNvSpPr>
            <a:spLocks noGrp="1"/>
          </p:cNvSpPr>
          <p:nvPr>
            <p:ph type="sldNum" sz="quarter" idx="10"/>
          </p:nvPr>
        </p:nvSpPr>
        <p:spPr/>
        <p:txBody>
          <a:bodyPr/>
          <a:lstStyle/>
          <a:p>
            <a:fld id="{1ADEC5A9-0A5D-A84A-8B6C-0351725A4A51}" type="slidenum">
              <a:rPr lang="en-US" smtClean="0"/>
              <a:t>8</a:t>
            </a:fld>
            <a:endParaRPr lang="en-US"/>
          </a:p>
        </p:txBody>
      </p:sp>
    </p:spTree>
    <p:extLst>
      <p:ext uri="{BB962C8B-B14F-4D97-AF65-F5344CB8AC3E}">
        <p14:creationId xmlns:p14="http://schemas.microsoft.com/office/powerpoint/2010/main" val="926679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 test that gets added to reproduce a specific bug in the bug tracker and whose author thinks does not warrant a name of its own. Instead of enhancing an existing, lacking test, a new test is created called testForBUG123.</a:t>
            </a:r>
          </a:p>
          <a:p>
            <a:r>
              <a:rPr lang="en-US" sz="1200" kern="1200" dirty="0" smtClean="0">
                <a:solidFill>
                  <a:schemeClr val="tx1"/>
                </a:solidFill>
                <a:latin typeface="+mn-lt"/>
                <a:ea typeface="+mn-ea"/>
                <a:cs typeface="+mn-cs"/>
              </a:rPr>
              <a:t>Two years later, when that test fails, you may need to first try and find BUG-123 in your bug tracker to figure out the test's intent.</a:t>
            </a:r>
            <a:endParaRPr lang="en-US" dirty="0"/>
          </a:p>
        </p:txBody>
      </p:sp>
      <p:sp>
        <p:nvSpPr>
          <p:cNvPr id="4" name="Slide Number Placeholder 3"/>
          <p:cNvSpPr>
            <a:spLocks noGrp="1"/>
          </p:cNvSpPr>
          <p:nvPr>
            <p:ph type="sldNum" sz="quarter" idx="10"/>
          </p:nvPr>
        </p:nvSpPr>
        <p:spPr/>
        <p:txBody>
          <a:bodyPr/>
          <a:lstStyle/>
          <a:p>
            <a:fld id="{1ADEC5A9-0A5D-A84A-8B6C-0351725A4A51}" type="slidenum">
              <a:rPr lang="en-US" smtClean="0"/>
              <a:t>9</a:t>
            </a:fld>
            <a:endParaRPr lang="en-US"/>
          </a:p>
        </p:txBody>
      </p:sp>
    </p:spTree>
    <p:extLst>
      <p:ext uri="{BB962C8B-B14F-4D97-AF65-F5344CB8AC3E}">
        <p14:creationId xmlns:p14="http://schemas.microsoft.com/office/powerpoint/2010/main" val="2011123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 test that is destined to FAIL at some specific time and date in the future. This often is caused by incorrect bounds checking when testing code which uses a Date or Calendar object. Sometimes, the test may fail if run at a very specific time of day, such as midnight.</a:t>
            </a:r>
          </a:p>
          <a:p>
            <a:r>
              <a:rPr lang="en-US" sz="1200" kern="1200" dirty="0" smtClean="0">
                <a:solidFill>
                  <a:schemeClr val="tx1"/>
                </a:solidFill>
                <a:latin typeface="+mn-lt"/>
                <a:ea typeface="+mn-ea"/>
                <a:cs typeface="+mn-cs"/>
              </a:rPr>
              <a:t>'The Sleeper' is not to be confused with the '</a:t>
            </a:r>
            <a:r>
              <a:rPr lang="en-US" sz="1200" kern="1200" dirty="0" smtClean="0">
                <a:solidFill>
                  <a:schemeClr val="tx1"/>
                </a:solidFill>
                <a:latin typeface="+mn-lt"/>
                <a:ea typeface="+mn-ea"/>
                <a:cs typeface="+mn-cs"/>
                <a:hlinkClick r:id="rId3"/>
              </a:rPr>
              <a:t>Wait And See' anti-pattern.</a:t>
            </a:r>
          </a:p>
          <a:p>
            <a:r>
              <a:rPr lang="en-US" sz="1200" i="1" kern="1200" dirty="0" smtClean="0">
                <a:solidFill>
                  <a:schemeClr val="tx1"/>
                </a:solidFill>
                <a:latin typeface="+mn-lt"/>
                <a:ea typeface="+mn-ea"/>
                <a:cs typeface="+mn-cs"/>
              </a:rPr>
              <a:t>That code will have been replaced long before the year 2000</a:t>
            </a:r>
            <a:r>
              <a:rPr lang="en-US" sz="1200" i="0" kern="1200" dirty="0" smtClean="0">
                <a:solidFill>
                  <a:schemeClr val="tx1"/>
                </a:solidFill>
                <a:latin typeface="+mn-lt"/>
                <a:ea typeface="+mn-ea"/>
                <a:cs typeface="+mn-cs"/>
              </a:rPr>
              <a:t> -- Many developers in 1960</a:t>
            </a:r>
          </a:p>
          <a:p>
            <a:endParaRPr lang="en-US" dirty="0"/>
          </a:p>
        </p:txBody>
      </p:sp>
      <p:sp>
        <p:nvSpPr>
          <p:cNvPr id="4" name="Slide Number Placeholder 3"/>
          <p:cNvSpPr>
            <a:spLocks noGrp="1"/>
          </p:cNvSpPr>
          <p:nvPr>
            <p:ph type="sldNum" sz="quarter" idx="10"/>
          </p:nvPr>
        </p:nvSpPr>
        <p:spPr/>
        <p:txBody>
          <a:bodyPr/>
          <a:lstStyle/>
          <a:p>
            <a:fld id="{1ADEC5A9-0A5D-A84A-8B6C-0351725A4A51}" type="slidenum">
              <a:rPr lang="en-US" smtClean="0"/>
              <a:t>10</a:t>
            </a:fld>
            <a:endParaRPr lang="en-US"/>
          </a:p>
        </p:txBody>
      </p:sp>
    </p:spTree>
    <p:extLst>
      <p:ext uri="{BB962C8B-B14F-4D97-AF65-F5344CB8AC3E}">
        <p14:creationId xmlns:p14="http://schemas.microsoft.com/office/powerpoint/2010/main" val="2638968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unit test which compares a complete output when it’s really only interested in small parts of it, so the test has to continually be kept in line with otherwise unimportant details. Endemic in web application testing. </a:t>
            </a:r>
            <a:endParaRPr lang="en-US" dirty="0"/>
          </a:p>
        </p:txBody>
      </p:sp>
      <p:sp>
        <p:nvSpPr>
          <p:cNvPr id="4" name="Slide Number Placeholder 3"/>
          <p:cNvSpPr>
            <a:spLocks noGrp="1"/>
          </p:cNvSpPr>
          <p:nvPr>
            <p:ph type="sldNum" sz="quarter" idx="10"/>
          </p:nvPr>
        </p:nvSpPr>
        <p:spPr/>
        <p:txBody>
          <a:bodyPr/>
          <a:lstStyle/>
          <a:p>
            <a:fld id="{1ADEC5A9-0A5D-A84A-8B6C-0351725A4A51}" type="slidenum">
              <a:rPr lang="en-US" smtClean="0"/>
              <a:t>11</a:t>
            </a:fld>
            <a:endParaRPr lang="en-US"/>
          </a:p>
        </p:txBody>
      </p:sp>
    </p:spTree>
    <p:extLst>
      <p:ext uri="{BB962C8B-B14F-4D97-AF65-F5344CB8AC3E}">
        <p14:creationId xmlns:p14="http://schemas.microsoft.com/office/powerpoint/2010/main" val="34459200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 unit test that, although it is validly testing the object under test, can span thousands of lines and contain many many test cases. This can be an indicator that the system under tests is a </a:t>
            </a:r>
            <a:r>
              <a:rPr lang="en-US" sz="1200" kern="1200" dirty="0" smtClean="0">
                <a:solidFill>
                  <a:schemeClr val="tx1"/>
                </a:solidFill>
                <a:latin typeface="+mn-lt"/>
                <a:ea typeface="+mn-ea"/>
                <a:cs typeface="+mn-cs"/>
                <a:hlinkClick r:id="rId3"/>
              </a:rPr>
              <a:t>God Object (James Carr's post).</a:t>
            </a:r>
          </a:p>
          <a:p>
            <a:r>
              <a:rPr lang="en-US" sz="1200" kern="1200" dirty="0" smtClean="0">
                <a:solidFill>
                  <a:schemeClr val="tx1"/>
                </a:solidFill>
                <a:latin typeface="+mn-lt"/>
                <a:ea typeface="+mn-ea"/>
                <a:cs typeface="+mn-cs"/>
              </a:rPr>
              <a:t>A sure sign for this one is a test that spans more than a a few lines of code. Often, the test is so complicated that it starts to contain bugs of its own or flaky </a:t>
            </a:r>
            <a:r>
              <a:rPr lang="en-US" sz="1200" kern="1200" dirty="0" err="1" smtClean="0">
                <a:solidFill>
                  <a:schemeClr val="tx1"/>
                </a:solidFill>
                <a:latin typeface="+mn-lt"/>
                <a:ea typeface="+mn-ea"/>
                <a:cs typeface="+mn-cs"/>
              </a:rPr>
              <a:t>behaviour</a:t>
            </a:r>
            <a:r>
              <a:rPr lang="en-US" sz="1200" kern="120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1ADEC5A9-0A5D-A84A-8B6C-0351725A4A51}" type="slidenum">
              <a:rPr lang="en-US" smtClean="0"/>
              <a:t>12</a:t>
            </a:fld>
            <a:endParaRPr lang="en-US"/>
          </a:p>
        </p:txBody>
      </p:sp>
    </p:spTree>
    <p:extLst>
      <p:ext uri="{BB962C8B-B14F-4D97-AF65-F5344CB8AC3E}">
        <p14:creationId xmlns:p14="http://schemas.microsoft.com/office/powerpoint/2010/main" val="1578089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Rather than write a new test case method to test </a:t>
            </a:r>
            <a:r>
              <a:rPr lang="en-US" sz="1200" b="1" kern="1200" dirty="0" smtClean="0">
                <a:solidFill>
                  <a:schemeClr val="tx1"/>
                </a:solidFill>
                <a:latin typeface="+mn-lt"/>
                <a:ea typeface="+mn-ea"/>
                <a:cs typeface="+mn-cs"/>
              </a:rPr>
              <a:t>another/distinct feature/functionality</a:t>
            </a:r>
            <a:r>
              <a:rPr lang="en-US" sz="1200" b="0" kern="1200" dirty="0" smtClean="0">
                <a:solidFill>
                  <a:schemeClr val="tx1"/>
                </a:solidFill>
                <a:latin typeface="+mn-lt"/>
                <a:ea typeface="+mn-ea"/>
                <a:cs typeface="+mn-cs"/>
              </a:rPr>
              <a:t>, a new assertion (and its corresponding actions i.e. Act steps from AAA) rides along in an existing test case.</a:t>
            </a:r>
            <a:endParaRPr lang="en-US" dirty="0"/>
          </a:p>
        </p:txBody>
      </p:sp>
      <p:sp>
        <p:nvSpPr>
          <p:cNvPr id="4" name="Slide Number Placeholder 3"/>
          <p:cNvSpPr>
            <a:spLocks noGrp="1"/>
          </p:cNvSpPr>
          <p:nvPr>
            <p:ph type="sldNum" sz="quarter" idx="10"/>
          </p:nvPr>
        </p:nvSpPr>
        <p:spPr/>
        <p:txBody>
          <a:bodyPr/>
          <a:lstStyle/>
          <a:p>
            <a:fld id="{1ADEC5A9-0A5D-A84A-8B6C-0351725A4A51}" type="slidenum">
              <a:rPr lang="en-US" smtClean="0"/>
              <a:t>13</a:t>
            </a:fld>
            <a:endParaRPr lang="en-US"/>
          </a:p>
        </p:txBody>
      </p:sp>
    </p:spTree>
    <p:extLst>
      <p:ext uri="{BB962C8B-B14F-4D97-AF65-F5344CB8AC3E}">
        <p14:creationId xmlns:p14="http://schemas.microsoft.com/office/powerpoint/2010/main" val="766729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BA3D905C-086B-8040-8521-711A8627E93A}" type="datetimeFigureOut">
              <a:rPr lang="en-US" smtClean="0"/>
              <a:t>08/12/2013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81E6D7-06C5-6A4E-BA8C-E566586B41A5}" type="slidenum">
              <a:rPr lang="en-US" smtClean="0"/>
              <a:t>‹#›</a:t>
            </a:fld>
            <a:endParaRPr lang="en-US"/>
          </a:p>
        </p:txBody>
      </p:sp>
    </p:spTree>
    <p:extLst>
      <p:ext uri="{BB962C8B-B14F-4D97-AF65-F5344CB8AC3E}">
        <p14:creationId xmlns:p14="http://schemas.microsoft.com/office/powerpoint/2010/main" val="3634949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BA3D905C-086B-8040-8521-711A8627E93A}" type="datetimeFigureOut">
              <a:rPr lang="en-US" smtClean="0"/>
              <a:t>08/12/2013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81E6D7-06C5-6A4E-BA8C-E566586B41A5}" type="slidenum">
              <a:rPr lang="en-US" smtClean="0"/>
              <a:t>‹#›</a:t>
            </a:fld>
            <a:endParaRPr lang="en-US"/>
          </a:p>
        </p:txBody>
      </p:sp>
    </p:spTree>
    <p:extLst>
      <p:ext uri="{BB962C8B-B14F-4D97-AF65-F5344CB8AC3E}">
        <p14:creationId xmlns:p14="http://schemas.microsoft.com/office/powerpoint/2010/main" val="5562370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BA3D905C-086B-8040-8521-711A8627E93A}" type="datetimeFigureOut">
              <a:rPr lang="en-US" smtClean="0"/>
              <a:t>08/12/2013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81E6D7-06C5-6A4E-BA8C-E566586B41A5}" type="slidenum">
              <a:rPr lang="en-US" smtClean="0"/>
              <a:t>‹#›</a:t>
            </a:fld>
            <a:endParaRPr lang="en-US"/>
          </a:p>
        </p:txBody>
      </p:sp>
    </p:spTree>
    <p:extLst>
      <p:ext uri="{BB962C8B-B14F-4D97-AF65-F5344CB8AC3E}">
        <p14:creationId xmlns:p14="http://schemas.microsoft.com/office/powerpoint/2010/main" val="1808556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BA3D905C-086B-8040-8521-711A8627E93A}" type="datetimeFigureOut">
              <a:rPr lang="en-US" smtClean="0"/>
              <a:t>08/12/2013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81E6D7-06C5-6A4E-BA8C-E566586B41A5}" type="slidenum">
              <a:rPr lang="en-US" smtClean="0"/>
              <a:t>‹#›</a:t>
            </a:fld>
            <a:endParaRPr lang="en-US"/>
          </a:p>
        </p:txBody>
      </p:sp>
    </p:spTree>
    <p:extLst>
      <p:ext uri="{BB962C8B-B14F-4D97-AF65-F5344CB8AC3E}">
        <p14:creationId xmlns:p14="http://schemas.microsoft.com/office/powerpoint/2010/main" val="2677071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BA3D905C-086B-8040-8521-711A8627E93A}" type="datetimeFigureOut">
              <a:rPr lang="en-US" smtClean="0"/>
              <a:t>08/12/2013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81E6D7-06C5-6A4E-BA8C-E566586B41A5}" type="slidenum">
              <a:rPr lang="en-US" smtClean="0"/>
              <a:t>‹#›</a:t>
            </a:fld>
            <a:endParaRPr lang="en-US"/>
          </a:p>
        </p:txBody>
      </p:sp>
    </p:spTree>
    <p:extLst>
      <p:ext uri="{BB962C8B-B14F-4D97-AF65-F5344CB8AC3E}">
        <p14:creationId xmlns:p14="http://schemas.microsoft.com/office/powerpoint/2010/main" val="1854057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BA3D905C-086B-8040-8521-711A8627E93A}" type="datetimeFigureOut">
              <a:rPr lang="en-US" smtClean="0"/>
              <a:t>08/12/2013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81E6D7-06C5-6A4E-BA8C-E566586B41A5}" type="slidenum">
              <a:rPr lang="en-US" smtClean="0"/>
              <a:t>‹#›</a:t>
            </a:fld>
            <a:endParaRPr lang="en-US"/>
          </a:p>
        </p:txBody>
      </p:sp>
    </p:spTree>
    <p:extLst>
      <p:ext uri="{BB962C8B-B14F-4D97-AF65-F5344CB8AC3E}">
        <p14:creationId xmlns:p14="http://schemas.microsoft.com/office/powerpoint/2010/main" val="2780724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BA3D905C-086B-8040-8521-711A8627E93A}" type="datetimeFigureOut">
              <a:rPr lang="en-US" smtClean="0"/>
              <a:t>08/12/2013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81E6D7-06C5-6A4E-BA8C-E566586B41A5}" type="slidenum">
              <a:rPr lang="en-US" smtClean="0"/>
              <a:t>‹#›</a:t>
            </a:fld>
            <a:endParaRPr lang="en-US"/>
          </a:p>
        </p:txBody>
      </p:sp>
    </p:spTree>
    <p:extLst>
      <p:ext uri="{BB962C8B-B14F-4D97-AF65-F5344CB8AC3E}">
        <p14:creationId xmlns:p14="http://schemas.microsoft.com/office/powerpoint/2010/main" val="3999826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BA3D905C-086B-8040-8521-711A8627E93A}" type="datetimeFigureOut">
              <a:rPr lang="en-US" smtClean="0"/>
              <a:t>08/12/2013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81E6D7-06C5-6A4E-BA8C-E566586B41A5}" type="slidenum">
              <a:rPr lang="en-US" smtClean="0"/>
              <a:t>‹#›</a:t>
            </a:fld>
            <a:endParaRPr lang="en-US"/>
          </a:p>
        </p:txBody>
      </p:sp>
    </p:spTree>
    <p:extLst>
      <p:ext uri="{BB962C8B-B14F-4D97-AF65-F5344CB8AC3E}">
        <p14:creationId xmlns:p14="http://schemas.microsoft.com/office/powerpoint/2010/main" val="602988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3D905C-086B-8040-8521-711A8627E93A}" type="datetimeFigureOut">
              <a:rPr lang="en-US" smtClean="0"/>
              <a:t>08/12/2013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81E6D7-06C5-6A4E-BA8C-E566586B41A5}" type="slidenum">
              <a:rPr lang="en-US" smtClean="0"/>
              <a:t>‹#›</a:t>
            </a:fld>
            <a:endParaRPr lang="en-US"/>
          </a:p>
        </p:txBody>
      </p:sp>
    </p:spTree>
    <p:extLst>
      <p:ext uri="{BB962C8B-B14F-4D97-AF65-F5344CB8AC3E}">
        <p14:creationId xmlns:p14="http://schemas.microsoft.com/office/powerpoint/2010/main" val="4076229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BA3D905C-086B-8040-8521-711A8627E93A}" type="datetimeFigureOut">
              <a:rPr lang="en-US" smtClean="0"/>
              <a:t>08/12/2013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81E6D7-06C5-6A4E-BA8C-E566586B41A5}" type="slidenum">
              <a:rPr lang="en-US" smtClean="0"/>
              <a:t>‹#›</a:t>
            </a:fld>
            <a:endParaRPr lang="en-US"/>
          </a:p>
        </p:txBody>
      </p:sp>
    </p:spTree>
    <p:extLst>
      <p:ext uri="{BB962C8B-B14F-4D97-AF65-F5344CB8AC3E}">
        <p14:creationId xmlns:p14="http://schemas.microsoft.com/office/powerpoint/2010/main" val="690536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BA3D905C-086B-8040-8521-711A8627E93A}" type="datetimeFigureOut">
              <a:rPr lang="en-US" smtClean="0"/>
              <a:t>08/12/2013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81E6D7-06C5-6A4E-BA8C-E566586B41A5}" type="slidenum">
              <a:rPr lang="en-US" smtClean="0"/>
              <a:t>‹#›</a:t>
            </a:fld>
            <a:endParaRPr lang="en-US"/>
          </a:p>
        </p:txBody>
      </p:sp>
    </p:spTree>
    <p:extLst>
      <p:ext uri="{BB962C8B-B14F-4D97-AF65-F5344CB8AC3E}">
        <p14:creationId xmlns:p14="http://schemas.microsoft.com/office/powerpoint/2010/main" val="366655533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3D905C-086B-8040-8521-711A8627E93A}" type="datetimeFigureOut">
              <a:rPr lang="en-US" smtClean="0"/>
              <a:t>08/12/2013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81E6D7-06C5-6A4E-BA8C-E566586B41A5}" type="slidenum">
              <a:rPr lang="en-US" smtClean="0"/>
              <a:t>‹#›</a:t>
            </a:fld>
            <a:endParaRPr lang="en-US"/>
          </a:p>
        </p:txBody>
      </p:sp>
    </p:spTree>
    <p:extLst>
      <p:ext uri="{BB962C8B-B14F-4D97-AF65-F5344CB8AC3E}">
        <p14:creationId xmlns:p14="http://schemas.microsoft.com/office/powerpoint/2010/main" val="26563891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bssd.co.uk" TargetMode="Externa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6.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blog.james-carr.org/2006/11/03/tdd-anti-patterns/" TargetMode="External"/><Relationship Id="rId3" Type="http://schemas.openxmlformats.org/officeDocument/2006/relationships/hyperlink" Target="http://stackoverflow.com/questions/333682/tdd-anti-patterns-catalogu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Test Anti Patterns</a:t>
            </a:r>
            <a:endParaRPr lang="en-US" dirty="0"/>
          </a:p>
        </p:txBody>
      </p:sp>
      <p:sp>
        <p:nvSpPr>
          <p:cNvPr id="3" name="Subtitle 2"/>
          <p:cNvSpPr>
            <a:spLocks noGrp="1"/>
          </p:cNvSpPr>
          <p:nvPr>
            <p:ph type="subTitle" idx="1"/>
          </p:nvPr>
        </p:nvSpPr>
        <p:spPr/>
        <p:txBody>
          <a:bodyPr/>
          <a:lstStyle/>
          <a:p>
            <a:r>
              <a:rPr lang="en-US" dirty="0" smtClean="0"/>
              <a:t>Andy Stewart</a:t>
            </a:r>
          </a:p>
          <a:p>
            <a:r>
              <a:rPr lang="en-US" dirty="0" smtClean="0">
                <a:hlinkClick r:id="rId2"/>
              </a:rPr>
              <a:t>www.bssd.co.uk</a:t>
            </a:r>
            <a:endParaRPr lang="en-US" dirty="0" smtClean="0"/>
          </a:p>
          <a:p>
            <a:r>
              <a:rPr lang="en-US" dirty="0" smtClean="0"/>
              <a:t>@andystewart79</a:t>
            </a:r>
            <a:endParaRPr lang="en-US" dirty="0"/>
          </a:p>
        </p:txBody>
      </p:sp>
      <p:pic>
        <p:nvPicPr>
          <p:cNvPr id="4" name="Picture 3" descr="l1 resized to be squar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7951" y="624312"/>
            <a:ext cx="1606120" cy="1606120"/>
          </a:xfrm>
          <a:prstGeom prst="rect">
            <a:avLst/>
          </a:prstGeom>
        </p:spPr>
      </p:pic>
    </p:spTree>
    <p:extLst>
      <p:ext uri="{BB962C8B-B14F-4D97-AF65-F5344CB8AC3E}">
        <p14:creationId xmlns:p14="http://schemas.microsoft.com/office/powerpoint/2010/main" val="340828508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330062" y="57798"/>
            <a:ext cx="4412686" cy="830997"/>
          </a:xfrm>
          <a:prstGeom prst="rect">
            <a:avLst/>
          </a:prstGeom>
          <a:noFill/>
        </p:spPr>
        <p:txBody>
          <a:bodyPr wrap="none" rtlCol="0">
            <a:spAutoFit/>
          </a:bodyPr>
          <a:lstStyle/>
          <a:p>
            <a:r>
              <a:rPr lang="en-US" sz="4800" b="1" dirty="0" smtClean="0">
                <a:solidFill>
                  <a:srgbClr val="FFFFFF"/>
                </a:solidFill>
              </a:rPr>
              <a:t>CALENDAR MAN</a:t>
            </a:r>
            <a:endParaRPr lang="en-US" sz="4800" b="1" dirty="0">
              <a:solidFill>
                <a:srgbClr val="FFFFFF"/>
              </a:solidFill>
            </a:endParaRPr>
          </a:p>
        </p:txBody>
      </p:sp>
      <p:sp>
        <p:nvSpPr>
          <p:cNvPr id="3" name="TextBox 2"/>
          <p:cNvSpPr txBox="1"/>
          <p:nvPr/>
        </p:nvSpPr>
        <p:spPr>
          <a:xfrm>
            <a:off x="3080083" y="3612468"/>
            <a:ext cx="4291785" cy="769441"/>
          </a:xfrm>
          <a:prstGeom prst="rect">
            <a:avLst/>
          </a:prstGeom>
          <a:noFill/>
        </p:spPr>
        <p:txBody>
          <a:bodyPr wrap="none" rtlCol="0">
            <a:spAutoFit/>
          </a:bodyPr>
          <a:lstStyle/>
          <a:p>
            <a:r>
              <a:rPr lang="en-US" sz="4400" b="1" dirty="0" smtClean="0">
                <a:solidFill>
                  <a:srgbClr val="FFFFFF"/>
                </a:solidFill>
              </a:rPr>
              <a:t>AKA THE SLEEPER</a:t>
            </a:r>
            <a:endParaRPr lang="en-US" sz="4400" b="1" dirty="0">
              <a:solidFill>
                <a:srgbClr val="FFFFFF"/>
              </a:solidFill>
            </a:endParaRPr>
          </a:p>
        </p:txBody>
      </p:sp>
    </p:spTree>
    <p:extLst>
      <p:ext uri="{BB962C8B-B14F-4D97-AF65-F5344CB8AC3E}">
        <p14:creationId xmlns:p14="http://schemas.microsoft.com/office/powerpoint/2010/main" val="131981599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965077" y="410859"/>
            <a:ext cx="3802744" cy="769441"/>
          </a:xfrm>
          <a:prstGeom prst="rect">
            <a:avLst/>
          </a:prstGeom>
          <a:noFill/>
        </p:spPr>
        <p:txBody>
          <a:bodyPr wrap="none" rtlCol="0">
            <a:spAutoFit/>
          </a:bodyPr>
          <a:lstStyle/>
          <a:p>
            <a:r>
              <a:rPr lang="en-US" sz="4400" b="1" dirty="0" smtClean="0">
                <a:solidFill>
                  <a:srgbClr val="FFFFFF"/>
                </a:solidFill>
              </a:rPr>
              <a:t>THE NIT PICKER</a:t>
            </a:r>
            <a:endParaRPr lang="en-US" sz="4400" b="1" dirty="0">
              <a:solidFill>
                <a:srgbClr val="FFFFFF"/>
              </a:solidFill>
            </a:endParaRPr>
          </a:p>
        </p:txBody>
      </p:sp>
    </p:spTree>
    <p:extLst>
      <p:ext uri="{BB962C8B-B14F-4D97-AF65-F5344CB8AC3E}">
        <p14:creationId xmlns:p14="http://schemas.microsoft.com/office/powerpoint/2010/main" val="420798555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30006" y="132215"/>
            <a:ext cx="3587040" cy="1015663"/>
          </a:xfrm>
          <a:prstGeom prst="rect">
            <a:avLst/>
          </a:prstGeom>
          <a:noFill/>
        </p:spPr>
        <p:txBody>
          <a:bodyPr wrap="none" rtlCol="0">
            <a:spAutoFit/>
          </a:bodyPr>
          <a:lstStyle/>
          <a:p>
            <a:r>
              <a:rPr lang="en-US" sz="6000" b="1" dirty="0" smtClean="0">
                <a:solidFill>
                  <a:srgbClr val="FFFFFF"/>
                </a:solidFill>
              </a:rPr>
              <a:t>GALACTUS</a:t>
            </a:r>
            <a:endParaRPr lang="en-US" sz="6000" b="1" dirty="0">
              <a:solidFill>
                <a:srgbClr val="FFFFFF"/>
              </a:solidFill>
            </a:endParaRPr>
          </a:p>
        </p:txBody>
      </p:sp>
      <p:sp>
        <p:nvSpPr>
          <p:cNvPr id="3" name="TextBox 2"/>
          <p:cNvSpPr txBox="1"/>
          <p:nvPr/>
        </p:nvSpPr>
        <p:spPr>
          <a:xfrm>
            <a:off x="492409" y="5534998"/>
            <a:ext cx="5186035" cy="1015663"/>
          </a:xfrm>
          <a:prstGeom prst="rect">
            <a:avLst/>
          </a:prstGeom>
          <a:noFill/>
        </p:spPr>
        <p:txBody>
          <a:bodyPr wrap="none" rtlCol="0">
            <a:spAutoFit/>
          </a:bodyPr>
          <a:lstStyle/>
          <a:p>
            <a:r>
              <a:rPr lang="en-US" sz="6000" b="1" dirty="0" smtClean="0">
                <a:solidFill>
                  <a:srgbClr val="FFFFFF"/>
                </a:solidFill>
              </a:rPr>
              <a:t>AKA THE GIANT</a:t>
            </a:r>
            <a:endParaRPr lang="en-US" sz="6000" b="1" dirty="0">
              <a:solidFill>
                <a:srgbClr val="FFFFFF"/>
              </a:solidFill>
            </a:endParaRPr>
          </a:p>
        </p:txBody>
      </p:sp>
    </p:spTree>
    <p:extLst>
      <p:ext uri="{BB962C8B-B14F-4D97-AF65-F5344CB8AC3E}">
        <p14:creationId xmlns:p14="http://schemas.microsoft.com/office/powerpoint/2010/main" val="239910882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40006" y="212220"/>
            <a:ext cx="2714655" cy="1015663"/>
          </a:xfrm>
          <a:prstGeom prst="rect">
            <a:avLst/>
          </a:prstGeom>
          <a:noFill/>
        </p:spPr>
        <p:txBody>
          <a:bodyPr wrap="none" rtlCol="0">
            <a:spAutoFit/>
          </a:bodyPr>
          <a:lstStyle/>
          <a:p>
            <a:r>
              <a:rPr lang="en-US" sz="6000" b="1" dirty="0" smtClean="0">
                <a:solidFill>
                  <a:srgbClr val="FFFFFF"/>
                </a:solidFill>
              </a:rPr>
              <a:t>VENOM</a:t>
            </a:r>
            <a:endParaRPr lang="en-US" sz="6000" b="1" dirty="0">
              <a:solidFill>
                <a:srgbClr val="FFFFFF"/>
              </a:solidFill>
            </a:endParaRPr>
          </a:p>
        </p:txBody>
      </p:sp>
      <p:sp>
        <p:nvSpPr>
          <p:cNvPr id="3" name="TextBox 2"/>
          <p:cNvSpPr txBox="1"/>
          <p:nvPr/>
        </p:nvSpPr>
        <p:spPr>
          <a:xfrm>
            <a:off x="1121926" y="4462220"/>
            <a:ext cx="7539845" cy="769441"/>
          </a:xfrm>
          <a:prstGeom prst="rect">
            <a:avLst/>
          </a:prstGeom>
          <a:noFill/>
        </p:spPr>
        <p:txBody>
          <a:bodyPr wrap="none" rtlCol="0">
            <a:spAutoFit/>
          </a:bodyPr>
          <a:lstStyle/>
          <a:p>
            <a:r>
              <a:rPr lang="en-US" sz="4400" b="1" dirty="0" smtClean="0">
                <a:solidFill>
                  <a:srgbClr val="FFFFFF"/>
                </a:solidFill>
              </a:rPr>
              <a:t>AKA THE FREERIDE/PIGGYBACK</a:t>
            </a:r>
            <a:endParaRPr lang="en-US" sz="4400" b="1" dirty="0">
              <a:solidFill>
                <a:srgbClr val="FFFFFF"/>
              </a:solidFill>
            </a:endParaRPr>
          </a:p>
        </p:txBody>
      </p:sp>
    </p:spTree>
    <p:extLst>
      <p:ext uri="{BB962C8B-B14F-4D97-AF65-F5344CB8AC3E}">
        <p14:creationId xmlns:p14="http://schemas.microsoft.com/office/powerpoint/2010/main" val="229349363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220230" y="142977"/>
            <a:ext cx="4418096" cy="830997"/>
          </a:xfrm>
          <a:prstGeom prst="rect">
            <a:avLst/>
          </a:prstGeom>
          <a:noFill/>
        </p:spPr>
        <p:txBody>
          <a:bodyPr wrap="none" rtlCol="0">
            <a:spAutoFit/>
          </a:bodyPr>
          <a:lstStyle/>
          <a:p>
            <a:r>
              <a:rPr lang="en-US" sz="4800" b="1" dirty="0" smtClean="0">
                <a:solidFill>
                  <a:srgbClr val="FFFFFF"/>
                </a:solidFill>
              </a:rPr>
              <a:t>GABRIEL YULAW</a:t>
            </a:r>
            <a:endParaRPr lang="en-US" sz="4800" b="1" dirty="0">
              <a:solidFill>
                <a:srgbClr val="FFFFFF"/>
              </a:solidFill>
            </a:endParaRPr>
          </a:p>
        </p:txBody>
      </p:sp>
      <p:sp>
        <p:nvSpPr>
          <p:cNvPr id="4" name="TextBox 3"/>
          <p:cNvSpPr txBox="1"/>
          <p:nvPr/>
        </p:nvSpPr>
        <p:spPr>
          <a:xfrm>
            <a:off x="5227170" y="5534277"/>
            <a:ext cx="3660978" cy="830997"/>
          </a:xfrm>
          <a:prstGeom prst="rect">
            <a:avLst/>
          </a:prstGeom>
          <a:noFill/>
        </p:spPr>
        <p:txBody>
          <a:bodyPr wrap="none" rtlCol="0">
            <a:spAutoFit/>
          </a:bodyPr>
          <a:lstStyle/>
          <a:p>
            <a:r>
              <a:rPr lang="en-US" sz="4800" b="1" dirty="0" smtClean="0">
                <a:solidFill>
                  <a:srgbClr val="FFFFFF"/>
                </a:solidFill>
              </a:rPr>
              <a:t>AKA THE ONE</a:t>
            </a:r>
            <a:endParaRPr lang="en-US" sz="4800" b="1" dirty="0">
              <a:solidFill>
                <a:srgbClr val="FFFFFF"/>
              </a:solidFill>
            </a:endParaRPr>
          </a:p>
        </p:txBody>
      </p:sp>
    </p:spTree>
    <p:extLst>
      <p:ext uri="{BB962C8B-B14F-4D97-AF65-F5344CB8AC3E}">
        <p14:creationId xmlns:p14="http://schemas.microsoft.com/office/powerpoint/2010/main" val="114958373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978673" y="5133329"/>
            <a:ext cx="5977530" cy="1107996"/>
          </a:xfrm>
          <a:prstGeom prst="rect">
            <a:avLst/>
          </a:prstGeom>
          <a:noFill/>
        </p:spPr>
        <p:txBody>
          <a:bodyPr wrap="none" rtlCol="0">
            <a:spAutoFit/>
          </a:bodyPr>
          <a:lstStyle/>
          <a:p>
            <a:r>
              <a:rPr lang="en-US" sz="6600" b="1" dirty="0" smtClean="0">
                <a:solidFill>
                  <a:srgbClr val="FFFFFF"/>
                </a:solidFill>
              </a:rPr>
              <a:t>THE INQUISITOR</a:t>
            </a:r>
            <a:endParaRPr lang="en-US" sz="6600" b="1" dirty="0">
              <a:solidFill>
                <a:srgbClr val="FFFFFF"/>
              </a:solidFill>
            </a:endParaRPr>
          </a:p>
        </p:txBody>
      </p:sp>
    </p:spTree>
    <p:extLst>
      <p:ext uri="{BB962C8B-B14F-4D97-AF65-F5344CB8AC3E}">
        <p14:creationId xmlns:p14="http://schemas.microsoft.com/office/powerpoint/2010/main" val="68932671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5270143" y="122214"/>
            <a:ext cx="3771886" cy="1015663"/>
          </a:xfrm>
          <a:prstGeom prst="rect">
            <a:avLst/>
          </a:prstGeom>
          <a:noFill/>
        </p:spPr>
        <p:txBody>
          <a:bodyPr wrap="none" rtlCol="0">
            <a:spAutoFit/>
          </a:bodyPr>
          <a:lstStyle/>
          <a:p>
            <a:r>
              <a:rPr lang="en-US" sz="6000" b="1" dirty="0" smtClean="0">
                <a:solidFill>
                  <a:srgbClr val="FFFFFF"/>
                </a:solidFill>
              </a:rPr>
              <a:t>DEADPOOL</a:t>
            </a:r>
            <a:endParaRPr lang="en-US" sz="6000" b="1" dirty="0">
              <a:solidFill>
                <a:srgbClr val="FFFFFF"/>
              </a:solidFill>
            </a:endParaRPr>
          </a:p>
        </p:txBody>
      </p:sp>
      <p:sp>
        <p:nvSpPr>
          <p:cNvPr id="3" name="TextBox 2"/>
          <p:cNvSpPr txBox="1"/>
          <p:nvPr/>
        </p:nvSpPr>
        <p:spPr>
          <a:xfrm>
            <a:off x="3008180" y="5715764"/>
            <a:ext cx="6211725" cy="830997"/>
          </a:xfrm>
          <a:prstGeom prst="rect">
            <a:avLst/>
          </a:prstGeom>
          <a:noFill/>
        </p:spPr>
        <p:txBody>
          <a:bodyPr wrap="square" rtlCol="0">
            <a:spAutoFit/>
          </a:bodyPr>
          <a:lstStyle/>
          <a:p>
            <a:r>
              <a:rPr lang="en-US" sz="4800" b="1" dirty="0" smtClean="0">
                <a:solidFill>
                  <a:srgbClr val="FFFFFF"/>
                </a:solidFill>
              </a:rPr>
              <a:t>AKA THE LOUDMOUTH</a:t>
            </a:r>
            <a:endParaRPr lang="en-US" sz="4800" b="1" dirty="0">
              <a:solidFill>
                <a:srgbClr val="FFFFFF"/>
              </a:solidFill>
            </a:endParaRPr>
          </a:p>
        </p:txBody>
      </p:sp>
    </p:spTree>
    <p:extLst>
      <p:ext uri="{BB962C8B-B14F-4D97-AF65-F5344CB8AC3E}">
        <p14:creationId xmlns:p14="http://schemas.microsoft.com/office/powerpoint/2010/main" val="31338177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23332" y="113224"/>
            <a:ext cx="5806848" cy="1107996"/>
          </a:xfrm>
          <a:prstGeom prst="rect">
            <a:avLst/>
          </a:prstGeom>
          <a:noFill/>
        </p:spPr>
        <p:txBody>
          <a:bodyPr wrap="none" rtlCol="0">
            <a:spAutoFit/>
          </a:bodyPr>
          <a:lstStyle/>
          <a:p>
            <a:r>
              <a:rPr lang="en-US" sz="6600" b="1" dirty="0" smtClean="0">
                <a:solidFill>
                  <a:srgbClr val="FFFFFF"/>
                </a:solidFill>
              </a:rPr>
              <a:t>THE COLLECTOR</a:t>
            </a:r>
            <a:endParaRPr lang="en-US" sz="6600" b="1" dirty="0">
              <a:solidFill>
                <a:srgbClr val="FFFFFF"/>
              </a:solidFill>
            </a:endParaRPr>
          </a:p>
        </p:txBody>
      </p:sp>
      <p:sp>
        <p:nvSpPr>
          <p:cNvPr id="3" name="TextBox 2"/>
          <p:cNvSpPr txBox="1"/>
          <p:nvPr/>
        </p:nvSpPr>
        <p:spPr>
          <a:xfrm>
            <a:off x="535766" y="5661649"/>
            <a:ext cx="8135717" cy="830997"/>
          </a:xfrm>
          <a:prstGeom prst="rect">
            <a:avLst/>
          </a:prstGeom>
          <a:noFill/>
        </p:spPr>
        <p:txBody>
          <a:bodyPr wrap="square" rtlCol="0">
            <a:spAutoFit/>
          </a:bodyPr>
          <a:lstStyle/>
          <a:p>
            <a:r>
              <a:rPr lang="en-US" sz="2400" b="1" dirty="0" smtClean="0">
                <a:solidFill>
                  <a:schemeClr val="bg1"/>
                </a:solidFill>
              </a:rPr>
              <a:t>“</a:t>
            </a:r>
            <a:r>
              <a:rPr lang="en-US" sz="2400" i="1" dirty="0">
                <a:solidFill>
                  <a:schemeClr val="bg1"/>
                </a:solidFill>
              </a:rPr>
              <a:t>I'm what you might call a collector. If someone wants it, I like to think I have it. And if I don't have it...I'll get it.</a:t>
            </a:r>
            <a:r>
              <a:rPr lang="en-US" sz="2400" b="1" dirty="0" smtClean="0">
                <a:solidFill>
                  <a:schemeClr val="bg1"/>
                </a:solidFill>
              </a:rPr>
              <a:t>” – The Penguin</a:t>
            </a:r>
            <a:endParaRPr lang="en-US" sz="2400" b="1" dirty="0">
              <a:solidFill>
                <a:schemeClr val="bg1"/>
              </a:solidFill>
            </a:endParaRPr>
          </a:p>
        </p:txBody>
      </p:sp>
    </p:spTree>
    <p:extLst>
      <p:ext uri="{BB962C8B-B14F-4D97-AF65-F5344CB8AC3E}">
        <p14:creationId xmlns:p14="http://schemas.microsoft.com/office/powerpoint/2010/main" val="104372677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3595895" y="1142295"/>
            <a:ext cx="5657243" cy="769441"/>
          </a:xfrm>
          <a:prstGeom prst="rect">
            <a:avLst/>
          </a:prstGeom>
          <a:noFill/>
        </p:spPr>
        <p:txBody>
          <a:bodyPr wrap="none" rtlCol="0">
            <a:spAutoFit/>
          </a:bodyPr>
          <a:lstStyle/>
          <a:p>
            <a:r>
              <a:rPr lang="en-US" sz="4400" b="1" dirty="0" smtClean="0">
                <a:solidFill>
                  <a:srgbClr val="FFFFFF"/>
                </a:solidFill>
              </a:rPr>
              <a:t>AKA THE PEEPING TOM</a:t>
            </a:r>
            <a:endParaRPr lang="en-US" sz="4400" b="1" dirty="0">
              <a:solidFill>
                <a:srgbClr val="FFFFFF"/>
              </a:solidFill>
            </a:endParaRPr>
          </a:p>
        </p:txBody>
      </p:sp>
      <p:sp>
        <p:nvSpPr>
          <p:cNvPr id="3" name="TextBox 2"/>
          <p:cNvSpPr txBox="1"/>
          <p:nvPr/>
        </p:nvSpPr>
        <p:spPr>
          <a:xfrm>
            <a:off x="3595895" y="356451"/>
            <a:ext cx="3215894" cy="769441"/>
          </a:xfrm>
          <a:prstGeom prst="rect">
            <a:avLst/>
          </a:prstGeom>
          <a:noFill/>
        </p:spPr>
        <p:txBody>
          <a:bodyPr wrap="none" rtlCol="0">
            <a:spAutoFit/>
          </a:bodyPr>
          <a:lstStyle/>
          <a:p>
            <a:r>
              <a:rPr lang="en-US" sz="4400" b="1" dirty="0" smtClean="0">
                <a:solidFill>
                  <a:srgbClr val="FFFFFF"/>
                </a:solidFill>
              </a:rPr>
              <a:t>MARK LEWIS</a:t>
            </a:r>
            <a:endParaRPr lang="en-US" sz="4400" b="1" dirty="0">
              <a:solidFill>
                <a:srgbClr val="FFFFFF"/>
              </a:solidFill>
            </a:endParaRPr>
          </a:p>
        </p:txBody>
      </p:sp>
    </p:spTree>
    <p:extLst>
      <p:ext uri="{BB962C8B-B14F-4D97-AF65-F5344CB8AC3E}">
        <p14:creationId xmlns:p14="http://schemas.microsoft.com/office/powerpoint/2010/main" val="316995741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5560373" y="187792"/>
            <a:ext cx="3268243" cy="769441"/>
          </a:xfrm>
          <a:prstGeom prst="rect">
            <a:avLst/>
          </a:prstGeom>
          <a:noFill/>
        </p:spPr>
        <p:txBody>
          <a:bodyPr wrap="none" rtlCol="0">
            <a:spAutoFit/>
          </a:bodyPr>
          <a:lstStyle/>
          <a:p>
            <a:r>
              <a:rPr lang="en-US" sz="4400" b="1" dirty="0" smtClean="0">
                <a:solidFill>
                  <a:srgbClr val="FFFFFF"/>
                </a:solidFill>
              </a:rPr>
              <a:t>THE DODGER</a:t>
            </a:r>
            <a:endParaRPr lang="en-US" sz="4400" b="1" dirty="0">
              <a:solidFill>
                <a:srgbClr val="FFFFFF"/>
              </a:solidFill>
            </a:endParaRPr>
          </a:p>
        </p:txBody>
      </p:sp>
    </p:spTree>
    <p:extLst>
      <p:ext uri="{BB962C8B-B14F-4D97-AF65-F5344CB8AC3E}">
        <p14:creationId xmlns:p14="http://schemas.microsoft.com/office/powerpoint/2010/main" val="61989163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arning_sig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4516" y="1138626"/>
            <a:ext cx="4965679" cy="4282898"/>
          </a:xfrm>
          <a:prstGeom prst="rect">
            <a:avLst/>
          </a:prstGeom>
        </p:spPr>
      </p:pic>
      <p:sp>
        <p:nvSpPr>
          <p:cNvPr id="4" name="TextBox 3"/>
          <p:cNvSpPr txBox="1"/>
          <p:nvPr/>
        </p:nvSpPr>
        <p:spPr>
          <a:xfrm>
            <a:off x="1331525" y="5549920"/>
            <a:ext cx="6667874" cy="646331"/>
          </a:xfrm>
          <a:prstGeom prst="rect">
            <a:avLst/>
          </a:prstGeom>
          <a:noFill/>
        </p:spPr>
        <p:txBody>
          <a:bodyPr wrap="square" rtlCol="0">
            <a:spAutoFit/>
          </a:bodyPr>
          <a:lstStyle/>
          <a:p>
            <a:r>
              <a:rPr lang="en-US" sz="3600" b="1" dirty="0" smtClean="0">
                <a:latin typeface="Helvetica Neue"/>
                <a:cs typeface="Helvetica Neue"/>
              </a:rPr>
              <a:t>TENUOUS ANALOGY AHEAD</a:t>
            </a:r>
            <a:endParaRPr lang="en-US" sz="3600" b="1" dirty="0">
              <a:latin typeface="Helvetica Neue"/>
              <a:cs typeface="Helvetica Neue"/>
            </a:endParaRPr>
          </a:p>
        </p:txBody>
      </p:sp>
    </p:spTree>
    <p:extLst>
      <p:ext uri="{BB962C8B-B14F-4D97-AF65-F5344CB8AC3E}">
        <p14:creationId xmlns:p14="http://schemas.microsoft.com/office/powerpoint/2010/main" val="251397948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80021" y="1583590"/>
            <a:ext cx="7390202" cy="3693319"/>
          </a:xfrm>
          <a:prstGeom prst="rect">
            <a:avLst/>
          </a:prstGeom>
          <a:noFill/>
        </p:spPr>
        <p:txBody>
          <a:bodyPr wrap="square" rtlCol="0">
            <a:spAutoFit/>
          </a:bodyPr>
          <a:lstStyle/>
          <a:p>
            <a:r>
              <a:rPr lang="en-US" sz="3600" dirty="0" smtClean="0">
                <a:latin typeface="Helvetica Neue"/>
                <a:cs typeface="Helvetica Neue"/>
              </a:rPr>
              <a:t>CREDITS</a:t>
            </a:r>
          </a:p>
          <a:p>
            <a:endParaRPr lang="en-US" sz="2400" dirty="0">
              <a:latin typeface="Helvetica Neue"/>
              <a:cs typeface="Helvetica Neue"/>
            </a:endParaRPr>
          </a:p>
          <a:p>
            <a:r>
              <a:rPr lang="en-US" sz="2400" dirty="0" smtClean="0">
                <a:latin typeface="Helvetica Neue"/>
                <a:cs typeface="Helvetica Neue"/>
              </a:rPr>
              <a:t>Original blog post by James Carr</a:t>
            </a:r>
          </a:p>
          <a:p>
            <a:endParaRPr lang="en-US" dirty="0">
              <a:latin typeface="Helvetica Neue"/>
              <a:cs typeface="Helvetica Neue"/>
              <a:hlinkClick r:id="rId2"/>
            </a:endParaRPr>
          </a:p>
          <a:p>
            <a:r>
              <a:rPr lang="en-US" dirty="0" smtClean="0">
                <a:latin typeface="Helvetica Neue"/>
                <a:cs typeface="Helvetica Neue"/>
                <a:hlinkClick r:id="rId2"/>
              </a:rPr>
              <a:t>http</a:t>
            </a:r>
            <a:r>
              <a:rPr lang="en-US" dirty="0">
                <a:latin typeface="Helvetica Neue"/>
                <a:cs typeface="Helvetica Neue"/>
                <a:hlinkClick r:id="rId2"/>
              </a:rPr>
              <a:t>://blog.james-carr.org/2006/11/03/tdd-anti-patterns</a:t>
            </a:r>
            <a:r>
              <a:rPr lang="en-US" dirty="0" smtClean="0">
                <a:latin typeface="Helvetica Neue"/>
                <a:cs typeface="Helvetica Neue"/>
                <a:hlinkClick r:id="rId2"/>
              </a:rPr>
              <a:t>/</a:t>
            </a:r>
            <a:endParaRPr lang="en-US" dirty="0" smtClean="0">
              <a:latin typeface="Helvetica Neue"/>
              <a:cs typeface="Helvetica Neue"/>
            </a:endParaRPr>
          </a:p>
          <a:p>
            <a:r>
              <a:rPr lang="en-US" dirty="0" smtClean="0">
                <a:latin typeface="Helvetica Neue"/>
                <a:cs typeface="Helvetica Neue"/>
              </a:rPr>
              <a:t> </a:t>
            </a:r>
          </a:p>
          <a:p>
            <a:r>
              <a:rPr lang="en-US" sz="2400" dirty="0" smtClean="0">
                <a:latin typeface="Helvetica Neue"/>
                <a:cs typeface="Helvetica Neue"/>
              </a:rPr>
              <a:t>Stack overflow post</a:t>
            </a:r>
          </a:p>
          <a:p>
            <a:endParaRPr lang="en-US" dirty="0">
              <a:latin typeface="Helvetica Neue"/>
              <a:cs typeface="Helvetica Neue"/>
            </a:endParaRPr>
          </a:p>
          <a:p>
            <a:r>
              <a:rPr lang="en-US" dirty="0">
                <a:latin typeface="Helvetica Neue"/>
                <a:cs typeface="Helvetica Neue"/>
                <a:hlinkClick r:id="rId3"/>
              </a:rPr>
              <a:t>http://stackoverflow.com/questions/333682/tdd-anti-patterns-</a:t>
            </a:r>
            <a:r>
              <a:rPr lang="en-US" dirty="0" smtClean="0">
                <a:latin typeface="Helvetica Neue"/>
                <a:cs typeface="Helvetica Neue"/>
                <a:hlinkClick r:id="rId3"/>
              </a:rPr>
              <a:t>catalogue</a:t>
            </a:r>
            <a:endParaRPr lang="en-US" dirty="0" smtClean="0">
              <a:latin typeface="Helvetica Neue"/>
              <a:cs typeface="Helvetica Neue"/>
            </a:endParaRPr>
          </a:p>
          <a:p>
            <a:endParaRPr lang="en-US" dirty="0">
              <a:latin typeface="Helvetica Neue"/>
              <a:cs typeface="Helvetica Neue"/>
            </a:endParaRPr>
          </a:p>
        </p:txBody>
      </p:sp>
    </p:spTree>
    <p:extLst>
      <p:ext uri="{BB962C8B-B14F-4D97-AF65-F5344CB8AC3E}">
        <p14:creationId xmlns:p14="http://schemas.microsoft.com/office/powerpoint/2010/main" val="1749581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1275907" y="189023"/>
            <a:ext cx="6697151" cy="1015663"/>
          </a:xfrm>
          <a:prstGeom prst="rect">
            <a:avLst/>
          </a:prstGeom>
          <a:noFill/>
        </p:spPr>
        <p:txBody>
          <a:bodyPr wrap="none" rtlCol="0">
            <a:spAutoFit/>
          </a:bodyPr>
          <a:lstStyle/>
          <a:p>
            <a:r>
              <a:rPr lang="en-US" sz="6000" b="1" dirty="0" smtClean="0">
                <a:solidFill>
                  <a:srgbClr val="FFFFFF"/>
                </a:solidFill>
                <a:latin typeface="Helvetica Neue"/>
                <a:cs typeface="Helvetica Neue"/>
              </a:rPr>
              <a:t>THE DEVENGERS</a:t>
            </a:r>
            <a:endParaRPr lang="en-US" sz="6000" b="1" dirty="0">
              <a:solidFill>
                <a:srgbClr val="FFFFFF"/>
              </a:solidFill>
              <a:latin typeface="Helvetica Neue"/>
              <a:cs typeface="Helvetica Neue"/>
            </a:endParaRPr>
          </a:p>
        </p:txBody>
      </p:sp>
    </p:spTree>
    <p:extLst>
      <p:ext uri="{BB962C8B-B14F-4D97-AF65-F5344CB8AC3E}">
        <p14:creationId xmlns:p14="http://schemas.microsoft.com/office/powerpoint/2010/main" val="176494816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sz="2400" b="1" dirty="0"/>
              <a:t>pattern</a:t>
            </a:r>
          </a:p>
          <a:p>
            <a:pPr marL="0" indent="0">
              <a:buNone/>
            </a:pPr>
            <a:r>
              <a:rPr lang="en-US" sz="2000" dirty="0" smtClean="0"/>
              <a:t>/ˈpat</a:t>
            </a:r>
            <a:r>
              <a:rPr lang="en-US" sz="2000" dirty="0"/>
              <a:t>(</a:t>
            </a:r>
            <a:r>
              <a:rPr lang="en-US" sz="2000" dirty="0" err="1"/>
              <a:t>ə</a:t>
            </a:r>
            <a:r>
              <a:rPr lang="en-US" sz="2000" dirty="0"/>
              <a:t>)n/</a:t>
            </a:r>
          </a:p>
          <a:p>
            <a:pPr marL="0" indent="0">
              <a:buNone/>
            </a:pPr>
            <a:r>
              <a:rPr lang="en-US" sz="2000" i="1" dirty="0" smtClean="0"/>
              <a:t>noun</a:t>
            </a:r>
          </a:p>
          <a:p>
            <a:pPr marL="0" indent="0" algn="just">
              <a:buNone/>
            </a:pPr>
            <a:r>
              <a:rPr lang="en-US" sz="1600" dirty="0"/>
              <a:t>2. </a:t>
            </a:r>
            <a:r>
              <a:rPr lang="en-US" sz="1600" dirty="0" smtClean="0"/>
              <a:t>a </a:t>
            </a:r>
            <a:r>
              <a:rPr lang="en-US" sz="1600" dirty="0"/>
              <a:t>regular and intelligible form or sequence discernible in the way in which something happens or is done</a:t>
            </a:r>
            <a:r>
              <a:rPr lang="en-US" sz="1600" dirty="0" smtClean="0"/>
              <a:t>.</a:t>
            </a:r>
          </a:p>
          <a:p>
            <a:pPr marL="0" indent="0">
              <a:buNone/>
            </a:pPr>
            <a:endParaRPr lang="en-US" sz="1600" dirty="0"/>
          </a:p>
          <a:p>
            <a:pPr marL="0" indent="0">
              <a:buNone/>
            </a:pPr>
            <a:endParaRPr lang="en-US" sz="2400" dirty="0" smtClean="0"/>
          </a:p>
          <a:p>
            <a:pPr marL="0" indent="0" algn="just">
              <a:buNone/>
            </a:pPr>
            <a:r>
              <a:rPr lang="en-US" sz="2400" dirty="0"/>
              <a:t>An </a:t>
            </a:r>
            <a:r>
              <a:rPr lang="en-US" sz="2400" b="1" dirty="0"/>
              <a:t>anti-pattern</a:t>
            </a:r>
            <a:r>
              <a:rPr lang="en-US" sz="2400" dirty="0"/>
              <a:t> (or </a:t>
            </a:r>
            <a:r>
              <a:rPr lang="en-US" sz="2400" b="1" dirty="0" err="1"/>
              <a:t>antipattern</a:t>
            </a:r>
            <a:r>
              <a:rPr lang="en-US" sz="2400" dirty="0"/>
              <a:t>) is a </a:t>
            </a:r>
            <a:r>
              <a:rPr lang="en-US" sz="2400" dirty="0" smtClean="0"/>
              <a:t>pattern </a:t>
            </a:r>
            <a:r>
              <a:rPr lang="en-US" sz="2400" dirty="0"/>
              <a:t>used in social or business operations or software engineering that may be commonly used but is ineffective and/or counterproductive in practice.</a:t>
            </a:r>
          </a:p>
          <a:p>
            <a:pPr marL="0" indent="0">
              <a:buNone/>
            </a:pPr>
            <a:endParaRPr lang="en-US" dirty="0"/>
          </a:p>
        </p:txBody>
      </p:sp>
    </p:spTree>
    <p:extLst>
      <p:ext uri="{BB962C8B-B14F-4D97-AF65-F5344CB8AC3E}">
        <p14:creationId xmlns:p14="http://schemas.microsoft.com/office/powerpoint/2010/main" val="240968677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220033" y="5686367"/>
            <a:ext cx="7730213" cy="1015663"/>
          </a:xfrm>
          <a:prstGeom prst="rect">
            <a:avLst/>
          </a:prstGeom>
          <a:noFill/>
        </p:spPr>
        <p:txBody>
          <a:bodyPr wrap="square" rtlCol="0">
            <a:spAutoFit/>
          </a:bodyPr>
          <a:lstStyle/>
          <a:p>
            <a:r>
              <a:rPr lang="en-US" sz="6000" b="1" dirty="0" smtClean="0">
                <a:solidFill>
                  <a:schemeClr val="bg1"/>
                </a:solidFill>
                <a:latin typeface="Helvetica Neue"/>
                <a:cs typeface="Helvetica Neue"/>
              </a:rPr>
              <a:t>AKA WAIT AND SEE</a:t>
            </a:r>
            <a:endParaRPr lang="en-US" sz="6000" b="1" dirty="0">
              <a:solidFill>
                <a:schemeClr val="bg1"/>
              </a:solidFill>
              <a:latin typeface="Helvetica Neue"/>
              <a:cs typeface="Helvetica Neue"/>
            </a:endParaRPr>
          </a:p>
        </p:txBody>
      </p:sp>
      <p:sp>
        <p:nvSpPr>
          <p:cNvPr id="3" name="TextBox 2"/>
          <p:cNvSpPr txBox="1"/>
          <p:nvPr/>
        </p:nvSpPr>
        <p:spPr>
          <a:xfrm>
            <a:off x="172400" y="118350"/>
            <a:ext cx="5570154" cy="1015663"/>
          </a:xfrm>
          <a:prstGeom prst="rect">
            <a:avLst/>
          </a:prstGeom>
          <a:noFill/>
        </p:spPr>
        <p:txBody>
          <a:bodyPr wrap="square" rtlCol="0">
            <a:spAutoFit/>
          </a:bodyPr>
          <a:lstStyle/>
          <a:p>
            <a:r>
              <a:rPr lang="en-US" sz="6000" b="1" dirty="0" smtClean="0">
                <a:solidFill>
                  <a:schemeClr val="bg1"/>
                </a:solidFill>
                <a:latin typeface="Helvetica Neue"/>
                <a:cs typeface="Helvetica Neue"/>
              </a:rPr>
              <a:t>CLOCK KING</a:t>
            </a:r>
            <a:endParaRPr lang="en-US" sz="6000" b="1" dirty="0">
              <a:solidFill>
                <a:schemeClr val="bg1"/>
              </a:solidFill>
              <a:latin typeface="Helvetica Neue"/>
              <a:cs typeface="Helvetica Neue"/>
            </a:endParaRPr>
          </a:p>
        </p:txBody>
      </p:sp>
    </p:spTree>
    <p:extLst>
      <p:ext uri="{BB962C8B-B14F-4D97-AF65-F5344CB8AC3E}">
        <p14:creationId xmlns:p14="http://schemas.microsoft.com/office/powerpoint/2010/main" val="329887721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23332" y="113224"/>
            <a:ext cx="4421966" cy="1107996"/>
          </a:xfrm>
          <a:prstGeom prst="rect">
            <a:avLst/>
          </a:prstGeom>
          <a:noFill/>
        </p:spPr>
        <p:txBody>
          <a:bodyPr wrap="none" rtlCol="0">
            <a:spAutoFit/>
          </a:bodyPr>
          <a:lstStyle/>
          <a:p>
            <a:r>
              <a:rPr lang="en-US" sz="6600" b="1" dirty="0" smtClean="0">
                <a:solidFill>
                  <a:srgbClr val="FFFFFF"/>
                </a:solidFill>
              </a:rPr>
              <a:t>THE DALEKS</a:t>
            </a:r>
            <a:endParaRPr lang="en-US" sz="6600" b="1" dirty="0">
              <a:solidFill>
                <a:srgbClr val="FFFFFF"/>
              </a:solidFill>
            </a:endParaRPr>
          </a:p>
        </p:txBody>
      </p:sp>
      <p:sp>
        <p:nvSpPr>
          <p:cNvPr id="3" name="TextBox 2"/>
          <p:cNvSpPr txBox="1"/>
          <p:nvPr/>
        </p:nvSpPr>
        <p:spPr>
          <a:xfrm>
            <a:off x="576866" y="5826341"/>
            <a:ext cx="7936863" cy="769441"/>
          </a:xfrm>
          <a:prstGeom prst="rect">
            <a:avLst/>
          </a:prstGeom>
          <a:noFill/>
        </p:spPr>
        <p:txBody>
          <a:bodyPr wrap="none" rtlCol="0">
            <a:spAutoFit/>
          </a:bodyPr>
          <a:lstStyle/>
          <a:p>
            <a:r>
              <a:rPr lang="en-US" sz="4400" b="1" dirty="0" smtClean="0">
                <a:solidFill>
                  <a:srgbClr val="FFFFFF"/>
                </a:solidFill>
              </a:rPr>
              <a:t>THE SUCCESS AGAINST ALL ODDS</a:t>
            </a:r>
            <a:endParaRPr lang="en-US" sz="4400" b="1" dirty="0">
              <a:solidFill>
                <a:srgbClr val="FFFFFF"/>
              </a:solidFill>
            </a:endParaRPr>
          </a:p>
        </p:txBody>
      </p:sp>
    </p:spTree>
    <p:extLst>
      <p:ext uri="{BB962C8B-B14F-4D97-AF65-F5344CB8AC3E}">
        <p14:creationId xmlns:p14="http://schemas.microsoft.com/office/powerpoint/2010/main" val="425011875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560015" y="380028"/>
            <a:ext cx="2790077" cy="1323439"/>
          </a:xfrm>
          <a:prstGeom prst="rect">
            <a:avLst/>
          </a:prstGeom>
          <a:noFill/>
        </p:spPr>
        <p:txBody>
          <a:bodyPr wrap="square" rtlCol="0">
            <a:spAutoFit/>
          </a:bodyPr>
          <a:lstStyle/>
          <a:p>
            <a:r>
              <a:rPr lang="en-US" sz="8000" b="1" dirty="0" smtClean="0">
                <a:solidFill>
                  <a:schemeClr val="bg1"/>
                </a:solidFill>
                <a:latin typeface="Helvetica Neue"/>
                <a:cs typeface="Helvetica Neue"/>
              </a:rPr>
              <a:t>LOKI</a:t>
            </a:r>
            <a:endParaRPr lang="en-US" sz="8000" b="1" dirty="0">
              <a:solidFill>
                <a:schemeClr val="bg1"/>
              </a:solidFill>
              <a:latin typeface="Helvetica Neue"/>
              <a:cs typeface="Helvetica Neue"/>
            </a:endParaRPr>
          </a:p>
        </p:txBody>
      </p:sp>
      <p:sp>
        <p:nvSpPr>
          <p:cNvPr id="5" name="TextBox 4"/>
          <p:cNvSpPr txBox="1"/>
          <p:nvPr/>
        </p:nvSpPr>
        <p:spPr>
          <a:xfrm>
            <a:off x="2750075" y="5506354"/>
            <a:ext cx="5570154" cy="1015663"/>
          </a:xfrm>
          <a:prstGeom prst="rect">
            <a:avLst/>
          </a:prstGeom>
          <a:noFill/>
        </p:spPr>
        <p:txBody>
          <a:bodyPr wrap="square" rtlCol="0">
            <a:spAutoFit/>
          </a:bodyPr>
          <a:lstStyle/>
          <a:p>
            <a:r>
              <a:rPr lang="en-US" sz="6000" b="1" dirty="0" smtClean="0">
                <a:solidFill>
                  <a:schemeClr val="bg1"/>
                </a:solidFill>
                <a:latin typeface="Helvetica Neue"/>
                <a:cs typeface="Helvetica Neue"/>
              </a:rPr>
              <a:t>AKA THE LIAR</a:t>
            </a:r>
            <a:endParaRPr lang="en-US" sz="6000" b="1" dirty="0">
              <a:solidFill>
                <a:schemeClr val="bg1"/>
              </a:solidFill>
              <a:latin typeface="Helvetica Neue"/>
              <a:cs typeface="Helvetica Neue"/>
            </a:endParaRPr>
          </a:p>
        </p:txBody>
      </p:sp>
    </p:spTree>
    <p:extLst>
      <p:ext uri="{BB962C8B-B14F-4D97-AF65-F5344CB8AC3E}">
        <p14:creationId xmlns:p14="http://schemas.microsoft.com/office/powerpoint/2010/main" val="87239624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60003" y="122214"/>
            <a:ext cx="3604698" cy="1015663"/>
          </a:xfrm>
          <a:prstGeom prst="rect">
            <a:avLst/>
          </a:prstGeom>
          <a:noFill/>
        </p:spPr>
        <p:txBody>
          <a:bodyPr wrap="none" rtlCol="0">
            <a:spAutoFit/>
          </a:bodyPr>
          <a:lstStyle/>
          <a:p>
            <a:r>
              <a:rPr lang="en-US" sz="6000" b="1" dirty="0" smtClean="0">
                <a:solidFill>
                  <a:srgbClr val="FFFFFF"/>
                </a:solidFill>
              </a:rPr>
              <a:t>THE JOKER</a:t>
            </a:r>
            <a:endParaRPr lang="en-US" sz="6000" b="1" dirty="0">
              <a:solidFill>
                <a:srgbClr val="FFFFFF"/>
              </a:solidFill>
            </a:endParaRPr>
          </a:p>
        </p:txBody>
      </p:sp>
      <p:sp>
        <p:nvSpPr>
          <p:cNvPr id="3" name="TextBox 2"/>
          <p:cNvSpPr txBox="1"/>
          <p:nvPr/>
        </p:nvSpPr>
        <p:spPr>
          <a:xfrm>
            <a:off x="1644295" y="5715166"/>
            <a:ext cx="6356728" cy="1015663"/>
          </a:xfrm>
          <a:prstGeom prst="rect">
            <a:avLst/>
          </a:prstGeom>
          <a:noFill/>
        </p:spPr>
        <p:txBody>
          <a:bodyPr wrap="none" rtlCol="0">
            <a:spAutoFit/>
          </a:bodyPr>
          <a:lstStyle/>
          <a:p>
            <a:r>
              <a:rPr lang="en-US" sz="6000" b="1" dirty="0" smtClean="0">
                <a:solidFill>
                  <a:srgbClr val="FFFFFF"/>
                </a:solidFill>
              </a:rPr>
              <a:t>AKA THE MOCKERY</a:t>
            </a:r>
            <a:endParaRPr lang="en-US" sz="6000" b="1" dirty="0">
              <a:solidFill>
                <a:srgbClr val="FFFFFF"/>
              </a:solidFill>
            </a:endParaRPr>
          </a:p>
        </p:txBody>
      </p:sp>
    </p:spTree>
    <p:extLst>
      <p:ext uri="{BB962C8B-B14F-4D97-AF65-F5344CB8AC3E}">
        <p14:creationId xmlns:p14="http://schemas.microsoft.com/office/powerpoint/2010/main" val="48516820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390010" y="80005"/>
            <a:ext cx="8440006" cy="1015663"/>
          </a:xfrm>
          <a:prstGeom prst="rect">
            <a:avLst/>
          </a:prstGeom>
          <a:noFill/>
        </p:spPr>
        <p:txBody>
          <a:bodyPr wrap="none" rtlCol="0">
            <a:spAutoFit/>
          </a:bodyPr>
          <a:lstStyle/>
          <a:p>
            <a:r>
              <a:rPr lang="en-US" sz="6000" b="1" dirty="0" smtClean="0">
                <a:solidFill>
                  <a:srgbClr val="FFFFFF"/>
                </a:solidFill>
              </a:rPr>
              <a:t>THE TEST WITH NO NAME</a:t>
            </a:r>
            <a:endParaRPr lang="en-US" sz="6000" b="1" dirty="0">
              <a:solidFill>
                <a:srgbClr val="FFFFFF"/>
              </a:solidFill>
            </a:endParaRPr>
          </a:p>
        </p:txBody>
      </p:sp>
    </p:spTree>
    <p:extLst>
      <p:ext uri="{BB962C8B-B14F-4D97-AF65-F5344CB8AC3E}">
        <p14:creationId xmlns:p14="http://schemas.microsoft.com/office/powerpoint/2010/main" val="271326102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663</TotalTime>
  <Words>1105</Words>
  <Application>Microsoft Macintosh PowerPoint</Application>
  <PresentationFormat>On-screen Show (4:3)</PresentationFormat>
  <Paragraphs>82</Paragraphs>
  <Slides>20</Slides>
  <Notes>15</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Test Anti Patterns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Bonney &amp; Stewart Software Development Ltd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Andy Stewart</dc:creator>
  <cp:lastModifiedBy>Andy Stewart</cp:lastModifiedBy>
  <cp:revision>29</cp:revision>
  <dcterms:created xsi:type="dcterms:W3CDTF">2013-11-24T16:09:37Z</dcterms:created>
  <dcterms:modified xsi:type="dcterms:W3CDTF">2013-12-08T13:54:05Z</dcterms:modified>
</cp:coreProperties>
</file>